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28"/>
  </p:notesMasterIdLst>
  <p:handoutMasterIdLst>
    <p:handoutMasterId r:id="rId29"/>
  </p:handoutMasterIdLst>
  <p:sldIdLst>
    <p:sldId id="332" r:id="rId5"/>
    <p:sldId id="333" r:id="rId6"/>
    <p:sldId id="356" r:id="rId7"/>
    <p:sldId id="357" r:id="rId8"/>
    <p:sldId id="358" r:id="rId9"/>
    <p:sldId id="359" r:id="rId10"/>
    <p:sldId id="338" r:id="rId11"/>
    <p:sldId id="339" r:id="rId12"/>
    <p:sldId id="355" r:id="rId13"/>
    <p:sldId id="347" r:id="rId14"/>
    <p:sldId id="348" r:id="rId15"/>
    <p:sldId id="349" r:id="rId16"/>
    <p:sldId id="350" r:id="rId17"/>
    <p:sldId id="351" r:id="rId18"/>
    <p:sldId id="352" r:id="rId19"/>
    <p:sldId id="353" r:id="rId20"/>
    <p:sldId id="354" r:id="rId21"/>
    <p:sldId id="340" r:id="rId22"/>
    <p:sldId id="341" r:id="rId23"/>
    <p:sldId id="360" r:id="rId24"/>
    <p:sldId id="361" r:id="rId25"/>
    <p:sldId id="362" r:id="rId26"/>
    <p:sldId id="34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56" d="100"/>
          <a:sy n="56" d="100"/>
        </p:scale>
        <p:origin x="48" y="11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12/14/2024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730040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12</a:t>
            </a:fld>
            <a:endParaRPr lang="en-US" dirty="0"/>
          </a:p>
        </p:txBody>
      </p:sp>
    </p:spTree>
    <p:extLst>
      <p:ext uri="{BB962C8B-B14F-4D97-AF65-F5344CB8AC3E}">
        <p14:creationId xmlns:p14="http://schemas.microsoft.com/office/powerpoint/2010/main" val="255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099A5-7F3D-AC0E-CD96-3F733FDA3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5AF1B-1100-5A26-8D82-CBA63200F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68C1E1-98E9-010F-207D-566BCA7846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DB4899-2D14-93FF-5824-2056B1D1661A}"/>
              </a:ext>
            </a:extLst>
          </p:cNvPr>
          <p:cNvSpPr>
            <a:spLocks noGrp="1"/>
          </p:cNvSpPr>
          <p:nvPr>
            <p:ph type="sldNum" sz="quarter" idx="5"/>
          </p:nvPr>
        </p:nvSpPr>
        <p:spPr/>
        <p:txBody>
          <a:bodyPr/>
          <a:lstStyle/>
          <a:p>
            <a:fld id="{115A580F-E35D-42E1-AF82-E41CC201EA91}" type="slidenum">
              <a:rPr lang="en-US" smtClean="0"/>
              <a:t>13</a:t>
            </a:fld>
            <a:endParaRPr lang="en-US" dirty="0"/>
          </a:p>
        </p:txBody>
      </p:sp>
    </p:spTree>
    <p:extLst>
      <p:ext uri="{BB962C8B-B14F-4D97-AF65-F5344CB8AC3E}">
        <p14:creationId xmlns:p14="http://schemas.microsoft.com/office/powerpoint/2010/main" val="3399307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BFAB-3912-09FB-114D-D3B37E1E6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BD83-F2E1-9D2E-529B-EDBEDB09A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5AE83-5B6A-C70F-42F2-75013DB4CC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8EE7D9-3BD4-2C56-BDC5-42432BE612A5}"/>
              </a:ext>
            </a:extLst>
          </p:cNvPr>
          <p:cNvSpPr>
            <a:spLocks noGrp="1"/>
          </p:cNvSpPr>
          <p:nvPr>
            <p:ph type="sldNum" sz="quarter" idx="5"/>
          </p:nvPr>
        </p:nvSpPr>
        <p:spPr/>
        <p:txBody>
          <a:bodyPr/>
          <a:lstStyle/>
          <a:p>
            <a:fld id="{115A580F-E35D-42E1-AF82-E41CC201EA91}" type="slidenum">
              <a:rPr lang="en-US" smtClean="0"/>
              <a:t>14</a:t>
            </a:fld>
            <a:endParaRPr lang="en-US" dirty="0"/>
          </a:p>
        </p:txBody>
      </p:sp>
    </p:spTree>
    <p:extLst>
      <p:ext uri="{BB962C8B-B14F-4D97-AF65-F5344CB8AC3E}">
        <p14:creationId xmlns:p14="http://schemas.microsoft.com/office/powerpoint/2010/main" val="2261567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FBB20-7EDB-F29C-BDD0-4D6DED538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814B3-8B46-4445-7068-CE6BE6CF7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1ED8D2-359B-5786-0BE2-98F988B929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7C22F6-B640-B121-C445-F74C8DE44A7F}"/>
              </a:ext>
            </a:extLst>
          </p:cNvPr>
          <p:cNvSpPr>
            <a:spLocks noGrp="1"/>
          </p:cNvSpPr>
          <p:nvPr>
            <p:ph type="sldNum" sz="quarter" idx="5"/>
          </p:nvPr>
        </p:nvSpPr>
        <p:spPr/>
        <p:txBody>
          <a:bodyPr/>
          <a:lstStyle/>
          <a:p>
            <a:fld id="{115A580F-E35D-42E1-AF82-E41CC201EA91}" type="slidenum">
              <a:rPr lang="en-US" smtClean="0"/>
              <a:t>15</a:t>
            </a:fld>
            <a:endParaRPr lang="en-US" dirty="0"/>
          </a:p>
        </p:txBody>
      </p:sp>
    </p:spTree>
    <p:extLst>
      <p:ext uri="{BB962C8B-B14F-4D97-AF65-F5344CB8AC3E}">
        <p14:creationId xmlns:p14="http://schemas.microsoft.com/office/powerpoint/2010/main" val="2276161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E1F99-F4D0-8738-0552-9EB57F13B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85A8F-54D9-4122-CB7C-E250E95AC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EDAB1-E5CB-C3A7-4EFD-C116E76314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1EAB0F-D695-A55D-E188-FD96DFE9C0A8}"/>
              </a:ext>
            </a:extLst>
          </p:cNvPr>
          <p:cNvSpPr>
            <a:spLocks noGrp="1"/>
          </p:cNvSpPr>
          <p:nvPr>
            <p:ph type="sldNum" sz="quarter" idx="5"/>
          </p:nvPr>
        </p:nvSpPr>
        <p:spPr/>
        <p:txBody>
          <a:bodyPr/>
          <a:lstStyle/>
          <a:p>
            <a:fld id="{115A580F-E35D-42E1-AF82-E41CC201EA91}" type="slidenum">
              <a:rPr lang="en-US" smtClean="0"/>
              <a:t>16</a:t>
            </a:fld>
            <a:endParaRPr lang="en-US" dirty="0"/>
          </a:p>
        </p:txBody>
      </p:sp>
    </p:spTree>
    <p:extLst>
      <p:ext uri="{BB962C8B-B14F-4D97-AF65-F5344CB8AC3E}">
        <p14:creationId xmlns:p14="http://schemas.microsoft.com/office/powerpoint/2010/main" val="3764574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5ED3-5736-3A1B-CA52-AA7814795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BAAA7-3C00-D692-3D37-9B0C5AE02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9A469-5D26-D88B-CC9E-C6FB336D7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B606DD-AB9C-15BD-A216-AC68096B0905}"/>
              </a:ext>
            </a:extLst>
          </p:cNvPr>
          <p:cNvSpPr>
            <a:spLocks noGrp="1"/>
          </p:cNvSpPr>
          <p:nvPr>
            <p:ph type="sldNum" sz="quarter" idx="5"/>
          </p:nvPr>
        </p:nvSpPr>
        <p:spPr/>
        <p:txBody>
          <a:bodyPr/>
          <a:lstStyle/>
          <a:p>
            <a:fld id="{115A580F-E35D-42E1-AF82-E41CC201EA91}" type="slidenum">
              <a:rPr lang="en-US" smtClean="0"/>
              <a:t>17</a:t>
            </a:fld>
            <a:endParaRPr lang="en-US" dirty="0"/>
          </a:p>
        </p:txBody>
      </p:sp>
    </p:spTree>
    <p:extLst>
      <p:ext uri="{BB962C8B-B14F-4D97-AF65-F5344CB8AC3E}">
        <p14:creationId xmlns:p14="http://schemas.microsoft.com/office/powerpoint/2010/main" val="3434230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18</a:t>
            </a:fld>
            <a:endParaRPr lang="en-US" dirty="0"/>
          </a:p>
        </p:txBody>
      </p:sp>
    </p:spTree>
    <p:extLst>
      <p:ext uri="{BB962C8B-B14F-4D97-AF65-F5344CB8AC3E}">
        <p14:creationId xmlns:p14="http://schemas.microsoft.com/office/powerpoint/2010/main" val="3717194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19</a:t>
            </a:fld>
            <a:endParaRPr lang="en-US" dirty="0"/>
          </a:p>
        </p:txBody>
      </p:sp>
    </p:spTree>
    <p:extLst>
      <p:ext uri="{BB962C8B-B14F-4D97-AF65-F5344CB8AC3E}">
        <p14:creationId xmlns:p14="http://schemas.microsoft.com/office/powerpoint/2010/main" val="3377670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23</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379183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E0A2-8CBF-D683-7516-D65AFE55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48A9A-4BAA-3A99-CE58-51BBEA5E2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4B516-5246-4891-05AA-1E8AEB1208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F4F21A-E4CD-13B9-8093-AEC098BA74F6}"/>
              </a:ext>
            </a:extLst>
          </p:cNvPr>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3047146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3724920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62351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25965" y="976999"/>
            <a:ext cx="11034713" cy="1196853"/>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41826"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4407226" y="2244725"/>
            <a:ext cx="7353452"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0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05375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30" r:id="rId21"/>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lstStyle/>
          <a:p>
            <a:r>
              <a:rPr lang="en-US" dirty="0"/>
              <a:t>Moffat Bay Lodge</a:t>
            </a:r>
            <a:br>
              <a:rPr lang="en-US" dirty="0"/>
            </a:br>
            <a:endParaRPr lang="en-US" dirty="0"/>
          </a:p>
        </p:txBody>
      </p:sp>
      <p:pic>
        <p:nvPicPr>
          <p:cNvPr id="8" name="Picture Placeholder 13" descr="A close-up of a pine cone">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t="2885" b="2885"/>
          <a:stretch/>
        </p:blipFill>
        <p:spPr/>
      </p:pic>
      <p:sp>
        <p:nvSpPr>
          <p:cNvPr id="2" name="TextBox 1">
            <a:extLst>
              <a:ext uri="{FF2B5EF4-FFF2-40B4-BE49-F238E27FC236}">
                <a16:creationId xmlns:a16="http://schemas.microsoft.com/office/drawing/2014/main" id="{66A7CA7E-3674-AC31-CED5-887000345DB7}"/>
              </a:ext>
            </a:extLst>
          </p:cNvPr>
          <p:cNvSpPr txBox="1"/>
          <p:nvPr/>
        </p:nvSpPr>
        <p:spPr>
          <a:xfrm>
            <a:off x="783771" y="1752600"/>
            <a:ext cx="4058728" cy="923330"/>
          </a:xfrm>
          <a:prstGeom prst="rect">
            <a:avLst/>
          </a:prstGeom>
          <a:noFill/>
        </p:spPr>
        <p:txBody>
          <a:bodyPr wrap="square" rtlCol="0">
            <a:spAutoFit/>
          </a:bodyPr>
          <a:lstStyle/>
          <a:p>
            <a:r>
              <a:rPr lang="en-US" dirty="0"/>
              <a:t>Jaci Brown</a:t>
            </a:r>
            <a:br>
              <a:rPr lang="en-US" dirty="0"/>
            </a:br>
            <a:r>
              <a:rPr lang="en-US" dirty="0"/>
              <a:t>Austin Moore </a:t>
            </a:r>
          </a:p>
          <a:p>
            <a:r>
              <a:rPr lang="en-US" dirty="0"/>
              <a:t>Jon Green</a:t>
            </a:r>
          </a:p>
        </p:txBody>
      </p:sp>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Landing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146457" y="1724397"/>
            <a:ext cx="3444909" cy="4233713"/>
          </a:xfrm>
        </p:spPr>
        <p:txBody>
          <a:bodyPr/>
          <a:lstStyle/>
          <a:p>
            <a:r>
              <a:rPr lang="en-US" noProof="1"/>
              <a:t>Main picture is to capture the customers attention, showcasing amazing views by the resort. Home page has header bar along with other pictures and details of the resort overall.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10</a:t>
            </a:fld>
            <a:endParaRPr lang="en-US" dirty="0"/>
          </a:p>
        </p:txBody>
      </p:sp>
      <p:pic>
        <p:nvPicPr>
          <p:cNvPr id="10" name="Picture 9">
            <a:extLst>
              <a:ext uri="{FF2B5EF4-FFF2-40B4-BE49-F238E27FC236}">
                <a16:creationId xmlns:a16="http://schemas.microsoft.com/office/drawing/2014/main" id="{EBDCAAD2-222E-2438-3585-EC8F16278081}"/>
              </a:ext>
            </a:extLst>
          </p:cNvPr>
          <p:cNvPicPr>
            <a:picLocks noChangeAspect="1"/>
          </p:cNvPicPr>
          <p:nvPr/>
        </p:nvPicPr>
        <p:blipFill>
          <a:blip r:embed="rId3"/>
          <a:stretch>
            <a:fillRect/>
          </a:stretch>
        </p:blipFill>
        <p:spPr>
          <a:xfrm>
            <a:off x="734591" y="1571111"/>
            <a:ext cx="6751431" cy="4540286"/>
          </a:xfrm>
          <a:prstGeom prst="rect">
            <a:avLst/>
          </a:prstGeom>
        </p:spPr>
      </p:pic>
    </p:spTree>
    <p:extLst>
      <p:ext uri="{BB962C8B-B14F-4D97-AF65-F5344CB8AC3E}">
        <p14:creationId xmlns:p14="http://schemas.microsoft.com/office/powerpoint/2010/main" val="189994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About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591672"/>
            <a:ext cx="3444909" cy="4233713"/>
          </a:xfrm>
        </p:spPr>
        <p:txBody>
          <a:bodyPr/>
          <a:lstStyle/>
          <a:p>
            <a:r>
              <a:rPr lang="en-US" noProof="1"/>
              <a:t>Different view of the resort at the top of the page. About Us gives more of a story and what you can experience while here along with a booking button at the bottom of the page after reading through an immersive experience.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11</a:t>
            </a:fld>
            <a:endParaRPr lang="en-US" dirty="0"/>
          </a:p>
        </p:txBody>
      </p:sp>
      <p:pic>
        <p:nvPicPr>
          <p:cNvPr id="6" name="Picture 5">
            <a:extLst>
              <a:ext uri="{FF2B5EF4-FFF2-40B4-BE49-F238E27FC236}">
                <a16:creationId xmlns:a16="http://schemas.microsoft.com/office/drawing/2014/main" id="{7F1BA357-2E20-AC65-EDF1-67EF64DF4B54}"/>
              </a:ext>
            </a:extLst>
          </p:cNvPr>
          <p:cNvPicPr>
            <a:picLocks noChangeAspect="1"/>
          </p:cNvPicPr>
          <p:nvPr/>
        </p:nvPicPr>
        <p:blipFill>
          <a:blip r:embed="rId3"/>
          <a:stretch>
            <a:fillRect/>
          </a:stretch>
        </p:blipFill>
        <p:spPr>
          <a:xfrm>
            <a:off x="974689" y="1591672"/>
            <a:ext cx="6370655" cy="4520299"/>
          </a:xfrm>
          <a:prstGeom prst="rect">
            <a:avLst/>
          </a:prstGeom>
        </p:spPr>
      </p:pic>
    </p:spTree>
    <p:extLst>
      <p:ext uri="{BB962C8B-B14F-4D97-AF65-F5344CB8AC3E}">
        <p14:creationId xmlns:p14="http://schemas.microsoft.com/office/powerpoint/2010/main" val="3903169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Contact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788607"/>
            <a:ext cx="3444909" cy="4092396"/>
          </a:xfrm>
        </p:spPr>
        <p:txBody>
          <a:bodyPr/>
          <a:lstStyle/>
          <a:p>
            <a:r>
              <a:rPr lang="en-US" noProof="1"/>
              <a:t>Contact us allows us to get in touch with you – just enter some information so we can reach out!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12</a:t>
            </a:fld>
            <a:endParaRPr lang="en-US" dirty="0"/>
          </a:p>
        </p:txBody>
      </p:sp>
      <p:pic>
        <p:nvPicPr>
          <p:cNvPr id="7" name="Picture 6">
            <a:extLst>
              <a:ext uri="{FF2B5EF4-FFF2-40B4-BE49-F238E27FC236}">
                <a16:creationId xmlns:a16="http://schemas.microsoft.com/office/drawing/2014/main" id="{24E0A84B-A34E-49E0-9506-7E6BFE262E63}"/>
              </a:ext>
            </a:extLst>
          </p:cNvPr>
          <p:cNvPicPr>
            <a:picLocks noChangeAspect="1"/>
          </p:cNvPicPr>
          <p:nvPr/>
        </p:nvPicPr>
        <p:blipFill>
          <a:blip r:embed="rId3"/>
          <a:stretch>
            <a:fillRect/>
          </a:stretch>
        </p:blipFill>
        <p:spPr>
          <a:xfrm>
            <a:off x="397306" y="1563903"/>
            <a:ext cx="7309779" cy="4547558"/>
          </a:xfrm>
          <a:prstGeom prst="rect">
            <a:avLst/>
          </a:prstGeom>
        </p:spPr>
      </p:pic>
    </p:spTree>
    <p:extLst>
      <p:ext uri="{BB962C8B-B14F-4D97-AF65-F5344CB8AC3E}">
        <p14:creationId xmlns:p14="http://schemas.microsoft.com/office/powerpoint/2010/main" val="2276628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8263-D241-3A63-0AA8-718403E50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DD2C2-443C-58F6-170C-B6EC8A934DB2}"/>
              </a:ext>
            </a:extLst>
          </p:cNvPr>
          <p:cNvSpPr>
            <a:spLocks noGrp="1"/>
          </p:cNvSpPr>
          <p:nvPr>
            <p:ph type="title"/>
          </p:nvPr>
        </p:nvSpPr>
        <p:spPr>
          <a:xfrm>
            <a:off x="734591" y="976997"/>
            <a:ext cx="11034713" cy="1188227"/>
          </a:xfrm>
        </p:spPr>
        <p:txBody>
          <a:bodyPr/>
          <a:lstStyle/>
          <a:p>
            <a:r>
              <a:rPr lang="en-US" dirty="0"/>
              <a:t>Attractions page</a:t>
            </a:r>
          </a:p>
        </p:txBody>
      </p:sp>
      <p:sp>
        <p:nvSpPr>
          <p:cNvPr id="8" name="Content Placeholder 7">
            <a:extLst>
              <a:ext uri="{FF2B5EF4-FFF2-40B4-BE49-F238E27FC236}">
                <a16:creationId xmlns:a16="http://schemas.microsoft.com/office/drawing/2014/main" id="{469F1957-9256-EE88-6E8B-BDCF46358161}"/>
              </a:ext>
            </a:extLst>
          </p:cNvPr>
          <p:cNvSpPr>
            <a:spLocks noGrp="1"/>
          </p:cNvSpPr>
          <p:nvPr>
            <p:ph sz="quarter" idx="11"/>
          </p:nvPr>
        </p:nvSpPr>
        <p:spPr>
          <a:xfrm>
            <a:off x="8036085" y="1956495"/>
            <a:ext cx="3444909" cy="4092396"/>
          </a:xfrm>
        </p:spPr>
        <p:txBody>
          <a:bodyPr/>
          <a:lstStyle/>
          <a:p>
            <a:r>
              <a:rPr lang="en-US" noProof="1"/>
              <a:t>Attractions gives more insights to what you can experience while you stay at our resort. </a:t>
            </a:r>
          </a:p>
        </p:txBody>
      </p:sp>
      <p:sp>
        <p:nvSpPr>
          <p:cNvPr id="3" name="Slide Number Placeholder 2">
            <a:extLst>
              <a:ext uri="{FF2B5EF4-FFF2-40B4-BE49-F238E27FC236}">
                <a16:creationId xmlns:a16="http://schemas.microsoft.com/office/drawing/2014/main" id="{FA9ECF69-CBC2-A83A-0A2B-FF5B97DCF8A6}"/>
              </a:ext>
            </a:extLst>
          </p:cNvPr>
          <p:cNvSpPr>
            <a:spLocks noGrp="1"/>
          </p:cNvSpPr>
          <p:nvPr>
            <p:ph type="sldNum" sz="quarter" idx="4"/>
          </p:nvPr>
        </p:nvSpPr>
        <p:spPr/>
        <p:txBody>
          <a:bodyPr/>
          <a:lstStyle/>
          <a:p>
            <a:fld id="{C3DB2ADC-AF19-4574-8C10-79B5B04FCA27}" type="slidenum">
              <a:rPr lang="en-US" smtClean="0"/>
              <a:pPr/>
              <a:t>13</a:t>
            </a:fld>
            <a:endParaRPr lang="en-US" dirty="0"/>
          </a:p>
        </p:txBody>
      </p:sp>
      <p:pic>
        <p:nvPicPr>
          <p:cNvPr id="5" name="Picture 4">
            <a:extLst>
              <a:ext uri="{FF2B5EF4-FFF2-40B4-BE49-F238E27FC236}">
                <a16:creationId xmlns:a16="http://schemas.microsoft.com/office/drawing/2014/main" id="{1C318B38-13B1-AD95-5D09-3501A7652321}"/>
              </a:ext>
            </a:extLst>
          </p:cNvPr>
          <p:cNvPicPr>
            <a:picLocks noChangeAspect="1"/>
          </p:cNvPicPr>
          <p:nvPr/>
        </p:nvPicPr>
        <p:blipFill>
          <a:blip r:embed="rId3"/>
          <a:stretch>
            <a:fillRect/>
          </a:stretch>
        </p:blipFill>
        <p:spPr>
          <a:xfrm>
            <a:off x="1346479" y="1571110"/>
            <a:ext cx="6077718" cy="4477781"/>
          </a:xfrm>
          <a:prstGeom prst="rect">
            <a:avLst/>
          </a:prstGeom>
        </p:spPr>
      </p:pic>
    </p:spTree>
    <p:extLst>
      <p:ext uri="{BB962C8B-B14F-4D97-AF65-F5344CB8AC3E}">
        <p14:creationId xmlns:p14="http://schemas.microsoft.com/office/powerpoint/2010/main" val="2539986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6655-C1BC-674E-4F14-A0CB64FD0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ECAE5-2C0E-6321-9ED8-3DE94CC6BDDF}"/>
              </a:ext>
            </a:extLst>
          </p:cNvPr>
          <p:cNvSpPr>
            <a:spLocks noGrp="1"/>
          </p:cNvSpPr>
          <p:nvPr>
            <p:ph type="title"/>
          </p:nvPr>
        </p:nvSpPr>
        <p:spPr>
          <a:xfrm>
            <a:off x="734591" y="976997"/>
            <a:ext cx="11034713" cy="672039"/>
          </a:xfrm>
        </p:spPr>
        <p:txBody>
          <a:bodyPr/>
          <a:lstStyle/>
          <a:p>
            <a:r>
              <a:rPr lang="en-US" dirty="0"/>
              <a:t>Registration page</a:t>
            </a:r>
          </a:p>
        </p:txBody>
      </p:sp>
      <p:sp>
        <p:nvSpPr>
          <p:cNvPr id="8" name="Content Placeholder 7">
            <a:extLst>
              <a:ext uri="{FF2B5EF4-FFF2-40B4-BE49-F238E27FC236}">
                <a16:creationId xmlns:a16="http://schemas.microsoft.com/office/drawing/2014/main" id="{0EF0C6E4-85F8-B770-2003-D2A6B90D0EA0}"/>
              </a:ext>
            </a:extLst>
          </p:cNvPr>
          <p:cNvSpPr>
            <a:spLocks noGrp="1"/>
          </p:cNvSpPr>
          <p:nvPr>
            <p:ph sz="quarter" idx="11"/>
          </p:nvPr>
        </p:nvSpPr>
        <p:spPr>
          <a:xfrm>
            <a:off x="1046704" y="1956495"/>
            <a:ext cx="3444909" cy="4092396"/>
          </a:xfrm>
        </p:spPr>
        <p:txBody>
          <a:bodyPr/>
          <a:lstStyle/>
          <a:p>
            <a:r>
              <a:rPr lang="en-US" noProof="1"/>
              <a:t>Create an account here so you can sign in, make a booking, and lookup any existing booking.  </a:t>
            </a:r>
          </a:p>
        </p:txBody>
      </p:sp>
      <p:sp>
        <p:nvSpPr>
          <p:cNvPr id="3" name="Slide Number Placeholder 2">
            <a:extLst>
              <a:ext uri="{FF2B5EF4-FFF2-40B4-BE49-F238E27FC236}">
                <a16:creationId xmlns:a16="http://schemas.microsoft.com/office/drawing/2014/main" id="{DDA64ADF-77BD-BF9D-B990-D60C8AF00918}"/>
              </a:ext>
            </a:extLst>
          </p:cNvPr>
          <p:cNvSpPr>
            <a:spLocks noGrp="1"/>
          </p:cNvSpPr>
          <p:nvPr>
            <p:ph type="sldNum" sz="quarter" idx="4"/>
          </p:nvPr>
        </p:nvSpPr>
        <p:spPr/>
        <p:txBody>
          <a:bodyPr/>
          <a:lstStyle/>
          <a:p>
            <a:fld id="{C3DB2ADC-AF19-4574-8C10-79B5B04FCA27}" type="slidenum">
              <a:rPr lang="en-US" smtClean="0"/>
              <a:pPr/>
              <a:t>14</a:t>
            </a:fld>
            <a:endParaRPr lang="en-US" dirty="0"/>
          </a:p>
        </p:txBody>
      </p:sp>
      <p:pic>
        <p:nvPicPr>
          <p:cNvPr id="6" name="Picture 5">
            <a:extLst>
              <a:ext uri="{FF2B5EF4-FFF2-40B4-BE49-F238E27FC236}">
                <a16:creationId xmlns:a16="http://schemas.microsoft.com/office/drawing/2014/main" id="{950852D1-D928-38B5-6969-EB96B0B57F32}"/>
              </a:ext>
            </a:extLst>
          </p:cNvPr>
          <p:cNvPicPr>
            <a:picLocks noChangeAspect="1"/>
          </p:cNvPicPr>
          <p:nvPr/>
        </p:nvPicPr>
        <p:blipFill>
          <a:blip r:embed="rId3"/>
          <a:stretch>
            <a:fillRect/>
          </a:stretch>
        </p:blipFill>
        <p:spPr>
          <a:xfrm>
            <a:off x="5686728" y="770244"/>
            <a:ext cx="4925366" cy="5317512"/>
          </a:xfrm>
          <a:prstGeom prst="rect">
            <a:avLst/>
          </a:prstGeom>
        </p:spPr>
      </p:pic>
    </p:spTree>
    <p:extLst>
      <p:ext uri="{BB962C8B-B14F-4D97-AF65-F5344CB8AC3E}">
        <p14:creationId xmlns:p14="http://schemas.microsoft.com/office/powerpoint/2010/main" val="2966984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AFC8-C9DF-8C14-1B59-D327C2389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DF89-D334-0D70-0E57-D590D3F85C0A}"/>
              </a:ext>
            </a:extLst>
          </p:cNvPr>
          <p:cNvSpPr>
            <a:spLocks noGrp="1"/>
          </p:cNvSpPr>
          <p:nvPr>
            <p:ph type="title"/>
          </p:nvPr>
        </p:nvSpPr>
        <p:spPr>
          <a:xfrm>
            <a:off x="734591" y="976997"/>
            <a:ext cx="11034713" cy="672039"/>
          </a:xfrm>
        </p:spPr>
        <p:txBody>
          <a:bodyPr/>
          <a:lstStyle/>
          <a:p>
            <a:r>
              <a:rPr lang="en-US" dirty="0"/>
              <a:t>login page</a:t>
            </a:r>
          </a:p>
        </p:txBody>
      </p:sp>
      <p:sp>
        <p:nvSpPr>
          <p:cNvPr id="8" name="Content Placeholder 7">
            <a:extLst>
              <a:ext uri="{FF2B5EF4-FFF2-40B4-BE49-F238E27FC236}">
                <a16:creationId xmlns:a16="http://schemas.microsoft.com/office/drawing/2014/main" id="{523384D5-01E4-EA60-C9DD-06D7312CDADE}"/>
              </a:ext>
            </a:extLst>
          </p:cNvPr>
          <p:cNvSpPr>
            <a:spLocks noGrp="1"/>
          </p:cNvSpPr>
          <p:nvPr>
            <p:ph sz="quarter" idx="11"/>
          </p:nvPr>
        </p:nvSpPr>
        <p:spPr>
          <a:xfrm>
            <a:off x="1046704" y="1956495"/>
            <a:ext cx="3444909" cy="4092396"/>
          </a:xfrm>
        </p:spPr>
        <p:txBody>
          <a:bodyPr/>
          <a:lstStyle/>
          <a:p>
            <a:r>
              <a:rPr lang="en-US" noProof="1"/>
              <a:t>Login here to make a booking and see your existing bookings.   </a:t>
            </a:r>
          </a:p>
        </p:txBody>
      </p:sp>
      <p:sp>
        <p:nvSpPr>
          <p:cNvPr id="3" name="Slide Number Placeholder 2">
            <a:extLst>
              <a:ext uri="{FF2B5EF4-FFF2-40B4-BE49-F238E27FC236}">
                <a16:creationId xmlns:a16="http://schemas.microsoft.com/office/drawing/2014/main" id="{A160F17C-6F97-D1DF-9427-D4C360CB2F7B}"/>
              </a:ext>
            </a:extLst>
          </p:cNvPr>
          <p:cNvSpPr>
            <a:spLocks noGrp="1"/>
          </p:cNvSpPr>
          <p:nvPr>
            <p:ph type="sldNum" sz="quarter" idx="4"/>
          </p:nvPr>
        </p:nvSpPr>
        <p:spPr/>
        <p:txBody>
          <a:bodyPr/>
          <a:lstStyle/>
          <a:p>
            <a:fld id="{C3DB2ADC-AF19-4574-8C10-79B5B04FCA27}" type="slidenum">
              <a:rPr lang="en-US" smtClean="0"/>
              <a:pPr/>
              <a:t>15</a:t>
            </a:fld>
            <a:endParaRPr lang="en-US" dirty="0"/>
          </a:p>
        </p:txBody>
      </p:sp>
      <p:pic>
        <p:nvPicPr>
          <p:cNvPr id="5" name="Picture 4">
            <a:extLst>
              <a:ext uri="{FF2B5EF4-FFF2-40B4-BE49-F238E27FC236}">
                <a16:creationId xmlns:a16="http://schemas.microsoft.com/office/drawing/2014/main" id="{5DD5DC4F-25BC-8383-8F27-82C0A2438099}"/>
              </a:ext>
            </a:extLst>
          </p:cNvPr>
          <p:cNvPicPr>
            <a:picLocks noChangeAspect="1"/>
          </p:cNvPicPr>
          <p:nvPr/>
        </p:nvPicPr>
        <p:blipFill>
          <a:blip r:embed="rId3"/>
          <a:stretch>
            <a:fillRect/>
          </a:stretch>
        </p:blipFill>
        <p:spPr>
          <a:xfrm>
            <a:off x="5389870" y="1142075"/>
            <a:ext cx="5755426" cy="4573849"/>
          </a:xfrm>
          <a:prstGeom prst="rect">
            <a:avLst/>
          </a:prstGeom>
        </p:spPr>
      </p:pic>
    </p:spTree>
    <p:extLst>
      <p:ext uri="{BB962C8B-B14F-4D97-AF65-F5344CB8AC3E}">
        <p14:creationId xmlns:p14="http://schemas.microsoft.com/office/powerpoint/2010/main" val="348151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8F6B-1EF6-71CC-20D1-3E6969268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DF071-6237-B1A9-17B5-AF53BDB1E3A1}"/>
              </a:ext>
            </a:extLst>
          </p:cNvPr>
          <p:cNvSpPr>
            <a:spLocks noGrp="1"/>
          </p:cNvSpPr>
          <p:nvPr>
            <p:ph type="title"/>
          </p:nvPr>
        </p:nvSpPr>
        <p:spPr>
          <a:xfrm>
            <a:off x="734591" y="976997"/>
            <a:ext cx="11034713" cy="672039"/>
          </a:xfrm>
        </p:spPr>
        <p:txBody>
          <a:bodyPr/>
          <a:lstStyle/>
          <a:p>
            <a:r>
              <a:rPr lang="en-US" dirty="0"/>
              <a:t>reservation page</a:t>
            </a:r>
          </a:p>
        </p:txBody>
      </p:sp>
      <p:sp>
        <p:nvSpPr>
          <p:cNvPr id="8" name="Content Placeholder 7">
            <a:extLst>
              <a:ext uri="{FF2B5EF4-FFF2-40B4-BE49-F238E27FC236}">
                <a16:creationId xmlns:a16="http://schemas.microsoft.com/office/drawing/2014/main" id="{8AA00CEB-CF18-ED60-EF00-58EB3426E935}"/>
              </a:ext>
            </a:extLst>
          </p:cNvPr>
          <p:cNvSpPr>
            <a:spLocks noGrp="1"/>
          </p:cNvSpPr>
          <p:nvPr>
            <p:ph sz="quarter" idx="11"/>
          </p:nvPr>
        </p:nvSpPr>
        <p:spPr>
          <a:xfrm>
            <a:off x="8552823" y="1072240"/>
            <a:ext cx="3444909" cy="4092396"/>
          </a:xfrm>
        </p:spPr>
        <p:txBody>
          <a:bodyPr/>
          <a:lstStyle/>
          <a:p>
            <a:r>
              <a:rPr lang="en-US" noProof="1"/>
              <a:t>Choose between 4 rooms (Standard, Deluxe, Formal and Presidential). A user-friendly drop-down calendar allows for easy choosing of dates. </a:t>
            </a:r>
          </a:p>
        </p:txBody>
      </p:sp>
      <p:sp>
        <p:nvSpPr>
          <p:cNvPr id="3" name="Slide Number Placeholder 2">
            <a:extLst>
              <a:ext uri="{FF2B5EF4-FFF2-40B4-BE49-F238E27FC236}">
                <a16:creationId xmlns:a16="http://schemas.microsoft.com/office/drawing/2014/main" id="{E8538088-9CA3-A4A6-D5D4-CD75E27E2EFA}"/>
              </a:ext>
            </a:extLst>
          </p:cNvPr>
          <p:cNvSpPr>
            <a:spLocks noGrp="1"/>
          </p:cNvSpPr>
          <p:nvPr>
            <p:ph type="sldNum" sz="quarter" idx="4"/>
          </p:nvPr>
        </p:nvSpPr>
        <p:spPr/>
        <p:txBody>
          <a:bodyPr/>
          <a:lstStyle/>
          <a:p>
            <a:fld id="{C3DB2ADC-AF19-4574-8C10-79B5B04FCA27}" type="slidenum">
              <a:rPr lang="en-US" smtClean="0"/>
              <a:pPr/>
              <a:t>16</a:t>
            </a:fld>
            <a:endParaRPr lang="en-US" dirty="0"/>
          </a:p>
        </p:txBody>
      </p:sp>
      <p:pic>
        <p:nvPicPr>
          <p:cNvPr id="6" name="Picture 5">
            <a:extLst>
              <a:ext uri="{FF2B5EF4-FFF2-40B4-BE49-F238E27FC236}">
                <a16:creationId xmlns:a16="http://schemas.microsoft.com/office/drawing/2014/main" id="{5AF12328-D382-C3F6-5AB1-5BC882C8483A}"/>
              </a:ext>
            </a:extLst>
          </p:cNvPr>
          <p:cNvPicPr>
            <a:picLocks noChangeAspect="1"/>
          </p:cNvPicPr>
          <p:nvPr/>
        </p:nvPicPr>
        <p:blipFill>
          <a:blip r:embed="rId3"/>
          <a:stretch>
            <a:fillRect/>
          </a:stretch>
        </p:blipFill>
        <p:spPr>
          <a:xfrm>
            <a:off x="422696" y="1649035"/>
            <a:ext cx="7846774" cy="4231967"/>
          </a:xfrm>
          <a:prstGeom prst="rect">
            <a:avLst/>
          </a:prstGeom>
        </p:spPr>
      </p:pic>
    </p:spTree>
    <p:extLst>
      <p:ext uri="{BB962C8B-B14F-4D97-AF65-F5344CB8AC3E}">
        <p14:creationId xmlns:p14="http://schemas.microsoft.com/office/powerpoint/2010/main" val="3875796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AE27B-80EB-F6BD-71B9-B6738232C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95A4D-9E6F-9011-C2D2-94EC4A86529B}"/>
              </a:ext>
            </a:extLst>
          </p:cNvPr>
          <p:cNvSpPr>
            <a:spLocks noGrp="1"/>
          </p:cNvSpPr>
          <p:nvPr>
            <p:ph type="title"/>
          </p:nvPr>
        </p:nvSpPr>
        <p:spPr>
          <a:xfrm>
            <a:off x="734591" y="976997"/>
            <a:ext cx="11034713" cy="672039"/>
          </a:xfrm>
        </p:spPr>
        <p:txBody>
          <a:bodyPr/>
          <a:lstStyle/>
          <a:p>
            <a:r>
              <a:rPr lang="en-US" dirty="0"/>
              <a:t>Lookup Reservation &amp; summary page</a:t>
            </a:r>
          </a:p>
        </p:txBody>
      </p:sp>
      <p:sp>
        <p:nvSpPr>
          <p:cNvPr id="8" name="Content Placeholder 7">
            <a:extLst>
              <a:ext uri="{FF2B5EF4-FFF2-40B4-BE49-F238E27FC236}">
                <a16:creationId xmlns:a16="http://schemas.microsoft.com/office/drawing/2014/main" id="{97A99FFF-8543-A411-BEAB-97E5828F01D9}"/>
              </a:ext>
            </a:extLst>
          </p:cNvPr>
          <p:cNvSpPr>
            <a:spLocks noGrp="1"/>
          </p:cNvSpPr>
          <p:nvPr>
            <p:ph sz="quarter" idx="11"/>
          </p:nvPr>
        </p:nvSpPr>
        <p:spPr>
          <a:xfrm>
            <a:off x="8444975" y="2002146"/>
            <a:ext cx="3444909" cy="3647335"/>
          </a:xfrm>
        </p:spPr>
        <p:txBody>
          <a:bodyPr/>
          <a:lstStyle/>
          <a:p>
            <a:r>
              <a:rPr lang="en-US" noProof="1"/>
              <a:t>Look up your reservation here to see your reservation number along with the details about your booking. You can look it up either through a reservation number or your email you made the booking through. </a:t>
            </a:r>
          </a:p>
        </p:txBody>
      </p:sp>
      <p:sp>
        <p:nvSpPr>
          <p:cNvPr id="3" name="Slide Number Placeholder 2">
            <a:extLst>
              <a:ext uri="{FF2B5EF4-FFF2-40B4-BE49-F238E27FC236}">
                <a16:creationId xmlns:a16="http://schemas.microsoft.com/office/drawing/2014/main" id="{DB317B7F-C98B-00CE-F3E0-D0D40979C58A}"/>
              </a:ext>
            </a:extLst>
          </p:cNvPr>
          <p:cNvSpPr>
            <a:spLocks noGrp="1"/>
          </p:cNvSpPr>
          <p:nvPr>
            <p:ph type="sldNum" sz="quarter" idx="4"/>
          </p:nvPr>
        </p:nvSpPr>
        <p:spPr/>
        <p:txBody>
          <a:bodyPr/>
          <a:lstStyle/>
          <a:p>
            <a:fld id="{C3DB2ADC-AF19-4574-8C10-79B5B04FCA27}" type="slidenum">
              <a:rPr lang="en-US" smtClean="0"/>
              <a:pPr/>
              <a:t>17</a:t>
            </a:fld>
            <a:endParaRPr lang="en-US" dirty="0"/>
          </a:p>
        </p:txBody>
      </p:sp>
      <p:pic>
        <p:nvPicPr>
          <p:cNvPr id="5" name="Picture 4">
            <a:extLst>
              <a:ext uri="{FF2B5EF4-FFF2-40B4-BE49-F238E27FC236}">
                <a16:creationId xmlns:a16="http://schemas.microsoft.com/office/drawing/2014/main" id="{31800FD2-670D-F52D-32AD-09AA29D21906}"/>
              </a:ext>
            </a:extLst>
          </p:cNvPr>
          <p:cNvPicPr>
            <a:picLocks noChangeAspect="1"/>
          </p:cNvPicPr>
          <p:nvPr/>
        </p:nvPicPr>
        <p:blipFill>
          <a:blip r:embed="rId3"/>
          <a:stretch>
            <a:fillRect/>
          </a:stretch>
        </p:blipFill>
        <p:spPr>
          <a:xfrm>
            <a:off x="302116" y="1548552"/>
            <a:ext cx="7901699" cy="4454039"/>
          </a:xfrm>
          <a:prstGeom prst="rect">
            <a:avLst/>
          </a:prstGeom>
        </p:spPr>
      </p:pic>
    </p:spTree>
    <p:extLst>
      <p:ext uri="{BB962C8B-B14F-4D97-AF65-F5344CB8AC3E}">
        <p14:creationId xmlns:p14="http://schemas.microsoft.com/office/powerpoint/2010/main" val="305498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6E1DE-D988-960C-DAB5-9F76114BF8AF}"/>
              </a:ext>
            </a:extLst>
          </p:cNvPr>
          <p:cNvSpPr>
            <a:spLocks noGrp="1"/>
          </p:cNvSpPr>
          <p:nvPr>
            <p:ph type="title"/>
          </p:nvPr>
        </p:nvSpPr>
        <p:spPr/>
        <p:txBody>
          <a:bodyPr/>
          <a:lstStyle/>
          <a:p>
            <a:r>
              <a:rPr lang="en-US" dirty="0"/>
              <a:t>Favorite features</a:t>
            </a:r>
          </a:p>
        </p:txBody>
      </p:sp>
      <p:sp>
        <p:nvSpPr>
          <p:cNvPr id="8" name="Content Placeholder 7">
            <a:extLst>
              <a:ext uri="{FF2B5EF4-FFF2-40B4-BE49-F238E27FC236}">
                <a16:creationId xmlns:a16="http://schemas.microsoft.com/office/drawing/2014/main" id="{6B4A257E-4735-6F03-8A06-72A76A187FFA}"/>
              </a:ext>
            </a:extLst>
          </p:cNvPr>
          <p:cNvSpPr>
            <a:spLocks noGrp="1"/>
          </p:cNvSpPr>
          <p:nvPr>
            <p:ph sz="quarter" idx="10"/>
          </p:nvPr>
        </p:nvSpPr>
        <p:spPr/>
        <p:txBody>
          <a:bodyPr/>
          <a:lstStyle/>
          <a:p>
            <a:r>
              <a:rPr lang="en-US" dirty="0"/>
              <a:t>Cool features</a:t>
            </a:r>
          </a:p>
          <a:p>
            <a:r>
              <a:rPr lang="en-US" dirty="0"/>
              <a:t>Each </a:t>
            </a:r>
            <a:r>
              <a:rPr lang="en-US" dirty="0" err="1"/>
              <a:t>devs</a:t>
            </a:r>
            <a:r>
              <a:rPr lang="en-US" dirty="0"/>
              <a:t> favorite?</a:t>
            </a:r>
          </a:p>
        </p:txBody>
      </p:sp>
      <p:sp>
        <p:nvSpPr>
          <p:cNvPr id="13" name="Content Placeholder 12">
            <a:extLst>
              <a:ext uri="{FF2B5EF4-FFF2-40B4-BE49-F238E27FC236}">
                <a16:creationId xmlns:a16="http://schemas.microsoft.com/office/drawing/2014/main" id="{2EBEEF04-935C-A06F-62F6-BCFF0B291A24}"/>
              </a:ext>
            </a:extLst>
          </p:cNvPr>
          <p:cNvSpPr>
            <a:spLocks noGrp="1"/>
          </p:cNvSpPr>
          <p:nvPr>
            <p:ph sz="quarter" idx="11"/>
          </p:nvPr>
        </p:nvSpPr>
        <p:spPr>
          <a:xfrm>
            <a:off x="4407226" y="2244725"/>
            <a:ext cx="7060200" cy="3912896"/>
          </a:xfrm>
        </p:spPr>
        <p:txBody>
          <a:bodyPr/>
          <a:lstStyle/>
          <a:p>
            <a:r>
              <a:rPr lang="en-US" dirty="0"/>
              <a:t>Only product specifically dedicated to this niche market</a:t>
            </a:r>
          </a:p>
          <a:p>
            <a:r>
              <a:rPr lang="en-US" dirty="0"/>
              <a:t>First beautifully designed product that's both stylish and functional</a:t>
            </a:r>
          </a:p>
          <a:p>
            <a:r>
              <a:rPr lang="en-US" dirty="0"/>
              <a:t>Conducted testing with college students in the area</a:t>
            </a:r>
          </a:p>
          <a:p>
            <a:r>
              <a:rPr lang="en-US" dirty="0"/>
              <a:t>Designed with the help and input of experts in the field </a:t>
            </a:r>
          </a:p>
        </p:txBody>
      </p:sp>
      <p:sp>
        <p:nvSpPr>
          <p:cNvPr id="3" name="Slide Number Placeholder 2">
            <a:extLst>
              <a:ext uri="{FF2B5EF4-FFF2-40B4-BE49-F238E27FC236}">
                <a16:creationId xmlns:a16="http://schemas.microsoft.com/office/drawing/2014/main" id="{522643B0-B668-8150-0AAC-AFA1C43109DF}"/>
              </a:ext>
            </a:extLst>
          </p:cNvPr>
          <p:cNvSpPr>
            <a:spLocks noGrp="1"/>
          </p:cNvSpPr>
          <p:nvPr>
            <p:ph type="sldNum" sz="quarter" idx="4"/>
          </p:nvPr>
        </p:nvSpPr>
        <p:spPr/>
        <p:txBody>
          <a:bodyPr/>
          <a:lstStyle/>
          <a:p>
            <a:fld id="{C3DB2ADC-AF19-4574-8C10-79B5B04FCA27}" type="slidenum">
              <a:rPr lang="en-US" smtClean="0"/>
              <a:pPr/>
              <a:t>18</a:t>
            </a:fld>
            <a:endParaRPr lang="en-US" dirty="0"/>
          </a:p>
        </p:txBody>
      </p:sp>
    </p:spTree>
    <p:extLst>
      <p:ext uri="{BB962C8B-B14F-4D97-AF65-F5344CB8AC3E}">
        <p14:creationId xmlns:p14="http://schemas.microsoft.com/office/powerpoint/2010/main" val="147523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4025A9-7726-7F83-4A59-6CF84E4B9001}"/>
              </a:ext>
            </a:extLst>
          </p:cNvPr>
          <p:cNvSpPr>
            <a:spLocks noGrp="1"/>
          </p:cNvSpPr>
          <p:nvPr>
            <p:ph type="ctrTitle"/>
          </p:nvPr>
        </p:nvSpPr>
        <p:spPr>
          <a:xfrm>
            <a:off x="710520" y="974909"/>
            <a:ext cx="5724786" cy="628589"/>
          </a:xfrm>
        </p:spPr>
        <p:txBody>
          <a:bodyPr/>
          <a:lstStyle/>
          <a:p>
            <a:r>
              <a:rPr lang="en-US" dirty="0"/>
              <a:t>Lessons Learned</a:t>
            </a:r>
          </a:p>
        </p:txBody>
      </p:sp>
      <p:sp>
        <p:nvSpPr>
          <p:cNvPr id="7" name="Content Placeholder 6">
            <a:extLst>
              <a:ext uri="{FF2B5EF4-FFF2-40B4-BE49-F238E27FC236}">
                <a16:creationId xmlns:a16="http://schemas.microsoft.com/office/drawing/2014/main" id="{C7D1EAF7-58DB-398E-A0A7-0514B6F3301A}"/>
              </a:ext>
            </a:extLst>
          </p:cNvPr>
          <p:cNvSpPr>
            <a:spLocks noGrp="1"/>
          </p:cNvSpPr>
          <p:nvPr>
            <p:ph sz="quarter" idx="14"/>
          </p:nvPr>
        </p:nvSpPr>
        <p:spPr>
          <a:xfrm>
            <a:off x="6329652" y="1945524"/>
            <a:ext cx="5650951" cy="4594227"/>
          </a:xfrm>
        </p:spPr>
        <p:txBody>
          <a:bodyPr/>
          <a:lstStyle/>
          <a:p>
            <a:r>
              <a:rPr lang="en-US" b="1" dirty="0"/>
              <a:t>Software Setup – </a:t>
            </a:r>
            <a:r>
              <a:rPr lang="en-US" dirty="0"/>
              <a:t>Admin errors when using software causing the program not to run properly &gt; specific settings within eclipse itself</a:t>
            </a:r>
          </a:p>
          <a:p>
            <a:r>
              <a:rPr lang="en-US" b="1" dirty="0"/>
              <a:t>Time Management – </a:t>
            </a:r>
            <a:r>
              <a:rPr lang="en-US" dirty="0"/>
              <a:t>Work and School conflicts created some burdens and delays in certain completion timelines </a:t>
            </a:r>
          </a:p>
          <a:p>
            <a:r>
              <a:rPr lang="en-US" b="1" dirty="0"/>
              <a:t>Collaboration – </a:t>
            </a:r>
            <a:r>
              <a:rPr lang="en-US" dirty="0"/>
              <a:t>Group board in blackboard not as user friendly as Discord &gt; switched early on to have better collaboration</a:t>
            </a:r>
          </a:p>
        </p:txBody>
      </p:sp>
      <p:pic>
        <p:nvPicPr>
          <p:cNvPr id="8" name="Picture Placeholder 12" descr="A dog sitting in the sun rays coming through the trees in a forest ">
            <a:extLst>
              <a:ext uri="{FF2B5EF4-FFF2-40B4-BE49-F238E27FC236}">
                <a16:creationId xmlns:a16="http://schemas.microsoft.com/office/drawing/2014/main" id="{4AA23396-D2B1-1CF5-8AD7-3F6BEDAE92D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4940" b="4940"/>
          <a:stretch/>
        </p:blipFill>
        <p:spPr>
          <a:xfrm>
            <a:off x="12358301" y="3962400"/>
            <a:ext cx="2114783" cy="2305460"/>
          </a:xfrm>
        </p:spPr>
      </p:pic>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p:txBody>
          <a:bodyPr/>
          <a:lstStyle/>
          <a:p>
            <a:fld id="{C3DB2ADC-AF19-4574-8C10-79B5B04FCA27}" type="slidenum">
              <a:rPr lang="en-US" smtClean="0"/>
              <a:pPr/>
              <a:t>19</a:t>
            </a:fld>
            <a:endParaRPr lang="en-US" dirty="0"/>
          </a:p>
        </p:txBody>
      </p:sp>
      <p:sp>
        <p:nvSpPr>
          <p:cNvPr id="2" name="Content Placeholder 6">
            <a:extLst>
              <a:ext uri="{FF2B5EF4-FFF2-40B4-BE49-F238E27FC236}">
                <a16:creationId xmlns:a16="http://schemas.microsoft.com/office/drawing/2014/main" id="{E865414B-6E23-8522-46A2-3D14908C413B}"/>
              </a:ext>
            </a:extLst>
          </p:cNvPr>
          <p:cNvSpPr txBox="1">
            <a:spLocks/>
          </p:cNvSpPr>
          <p:nvPr/>
        </p:nvSpPr>
        <p:spPr>
          <a:xfrm>
            <a:off x="560695" y="1944685"/>
            <a:ext cx="5650951" cy="459422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Team Environment – </a:t>
            </a:r>
            <a:r>
              <a:rPr lang="en-US" dirty="0"/>
              <a:t>learning to work with each other, understand deadlines better, and overcoming obstacles</a:t>
            </a:r>
          </a:p>
          <a:p>
            <a:r>
              <a:rPr lang="en-US" b="1" dirty="0"/>
              <a:t>Communication – </a:t>
            </a:r>
            <a:r>
              <a:rPr lang="en-US" dirty="0"/>
              <a:t>working with each others' schedules, consistent routines and assignments of tasks and realistic goals and expectations of these tasks </a:t>
            </a:r>
          </a:p>
          <a:p>
            <a:r>
              <a:rPr lang="en-US" b="1" dirty="0"/>
              <a:t>Dependency – </a:t>
            </a:r>
            <a:r>
              <a:rPr lang="en-US" dirty="0"/>
              <a:t>learning to rely on others to complete certain tasks </a:t>
            </a:r>
          </a:p>
        </p:txBody>
      </p:sp>
    </p:spTree>
    <p:extLst>
      <p:ext uri="{BB962C8B-B14F-4D97-AF65-F5344CB8AC3E}">
        <p14:creationId xmlns:p14="http://schemas.microsoft.com/office/powerpoint/2010/main" val="3153150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About the team</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a:xfrm>
            <a:off x="705934" y="1748287"/>
            <a:ext cx="4812550" cy="3866450"/>
          </a:xfrm>
        </p:spPr>
        <p:txBody>
          <a:bodyPr>
            <a:normAutofit fontScale="92500" lnSpcReduction="20000"/>
          </a:bodyPr>
          <a:lstStyle/>
          <a:p>
            <a:r>
              <a:rPr lang="en-US" dirty="0"/>
              <a:t>Project Requirements: </a:t>
            </a:r>
          </a:p>
          <a:p>
            <a:r>
              <a:rPr lang="en-US" dirty="0"/>
              <a:t>Presentation with slides for each of the following, at minimum:</a:t>
            </a:r>
          </a:p>
          <a:p>
            <a:pPr marL="342900" indent="-342900">
              <a:buFont typeface="Arial" panose="020B0604020202020204" pitchFamily="34" charset="0"/>
              <a:buChar char="•"/>
            </a:pPr>
            <a:r>
              <a:rPr lang="en-US" dirty="0"/>
              <a:t>Introduction of Team</a:t>
            </a:r>
          </a:p>
          <a:p>
            <a:pPr marL="342900" indent="-342900">
              <a:buFont typeface="Arial" panose="020B0604020202020204" pitchFamily="34" charset="0"/>
              <a:buChar char="•"/>
            </a:pPr>
            <a:r>
              <a:rPr lang="en-US" dirty="0"/>
              <a:t>Sample Prototypes</a:t>
            </a:r>
          </a:p>
          <a:p>
            <a:pPr marL="342900" indent="-342900">
              <a:buFont typeface="Arial" panose="020B0604020202020204" pitchFamily="34" charset="0"/>
              <a:buChar char="•"/>
            </a:pPr>
            <a:r>
              <a:rPr lang="en-US" dirty="0"/>
              <a:t>ERD</a:t>
            </a:r>
          </a:p>
          <a:p>
            <a:pPr marL="342900" indent="-342900">
              <a:buFont typeface="Arial" panose="020B0604020202020204" pitchFamily="34" charset="0"/>
              <a:buChar char="•"/>
            </a:pPr>
            <a:r>
              <a:rPr lang="en-US" dirty="0"/>
              <a:t>Description of at least five (5) tests created, and results of those tests</a:t>
            </a:r>
          </a:p>
          <a:p>
            <a:pPr marL="342900" indent="-342900">
              <a:buFont typeface="Arial" panose="020B0604020202020204" pitchFamily="34" charset="0"/>
              <a:buChar char="•"/>
            </a:pPr>
            <a:r>
              <a:rPr lang="en-US" dirty="0"/>
              <a:t>Lessons Learned as a team.</a:t>
            </a:r>
          </a:p>
          <a:p>
            <a:pPr marL="342900" indent="-342900">
              <a:buFont typeface="Arial" panose="020B0604020202020204" pitchFamily="34" charset="0"/>
              <a:buChar char="•"/>
            </a:pPr>
            <a:r>
              <a:rPr lang="en-US" dirty="0"/>
              <a:t>Screen Capture of live site, depicting the functionality of the following:</a:t>
            </a:r>
          </a:p>
          <a:p>
            <a:endParaRPr lang="en-US" dirty="0"/>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a:t>
            </a:fld>
            <a:endParaRPr lang="en-US" dirty="0"/>
          </a:p>
        </p:txBody>
      </p:sp>
      <p:pic>
        <p:nvPicPr>
          <p:cNvPr id="5" name="Picture 4">
            <a:extLst>
              <a:ext uri="{FF2B5EF4-FFF2-40B4-BE49-F238E27FC236}">
                <a16:creationId xmlns:a16="http://schemas.microsoft.com/office/drawing/2014/main" id="{709BE867-D51E-E164-DF32-FD20715305BA}"/>
              </a:ext>
            </a:extLst>
          </p:cNvPr>
          <p:cNvPicPr>
            <a:picLocks noChangeAspect="1"/>
          </p:cNvPicPr>
          <p:nvPr/>
        </p:nvPicPr>
        <p:blipFill>
          <a:blip r:embed="rId3"/>
          <a:stretch>
            <a:fillRect/>
          </a:stretch>
        </p:blipFill>
        <p:spPr>
          <a:xfrm>
            <a:off x="4503147" y="723900"/>
            <a:ext cx="8126672" cy="5419814"/>
          </a:xfrm>
          <a:prstGeom prst="rect">
            <a:avLst/>
          </a:prstGeom>
        </p:spPr>
      </p:pic>
    </p:spTree>
    <p:extLst>
      <p:ext uri="{BB962C8B-B14F-4D97-AF65-F5344CB8AC3E}">
        <p14:creationId xmlns:p14="http://schemas.microsoft.com/office/powerpoint/2010/main" val="918817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9BE3-778E-47CC-CA2C-5409B900F64D}"/>
              </a:ext>
            </a:extLst>
          </p:cNvPr>
          <p:cNvSpPr>
            <a:spLocks noGrp="1"/>
          </p:cNvSpPr>
          <p:nvPr>
            <p:ph type="title"/>
          </p:nvPr>
        </p:nvSpPr>
        <p:spPr>
          <a:xfrm>
            <a:off x="705934" y="723900"/>
            <a:ext cx="6456866" cy="5316415"/>
          </a:xfrm>
        </p:spPr>
        <p:txBody>
          <a:bodyPr/>
          <a:lstStyle/>
          <a:p>
            <a:r>
              <a:rPr lang="en-US" dirty="0"/>
              <a:t>Lessons learned by the team: </a:t>
            </a:r>
          </a:p>
        </p:txBody>
      </p:sp>
      <p:sp>
        <p:nvSpPr>
          <p:cNvPr id="13" name="Thought Bubble: Cloud 12">
            <a:extLst>
              <a:ext uri="{FF2B5EF4-FFF2-40B4-BE49-F238E27FC236}">
                <a16:creationId xmlns:a16="http://schemas.microsoft.com/office/drawing/2014/main" id="{518C8C7F-F392-08ED-EEFF-836256D68916}"/>
              </a:ext>
            </a:extLst>
          </p:cNvPr>
          <p:cNvSpPr/>
          <p:nvPr/>
        </p:nvSpPr>
        <p:spPr>
          <a:xfrm>
            <a:off x="1774371" y="1061641"/>
            <a:ext cx="9896781" cy="4675130"/>
          </a:xfrm>
          <a:prstGeom prst="cloudCallout">
            <a:avLst>
              <a:gd name="adj1" fmla="val -54887"/>
              <a:gd name="adj2" fmla="val 3386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lvl="0" indent="0" algn="l" defTabSz="933450">
              <a:lnSpc>
                <a:spcPct val="90000"/>
              </a:lnSpc>
              <a:spcBef>
                <a:spcPct val="0"/>
              </a:spcBef>
              <a:spcAft>
                <a:spcPct val="35000"/>
              </a:spcAft>
              <a:buNone/>
            </a:pPr>
            <a:endParaRPr lang="en-US" sz="2100" kern="1200" dirty="0"/>
          </a:p>
          <a:p>
            <a:pPr marL="0" lvl="1" algn="ctr" defTabSz="800100">
              <a:lnSpc>
                <a:spcPct val="90000"/>
              </a:lnSpc>
              <a:spcBef>
                <a:spcPct val="0"/>
              </a:spcBef>
              <a:spcAft>
                <a:spcPct val="15000"/>
              </a:spcAft>
            </a:pPr>
            <a:r>
              <a:rPr lang="en-US" sz="1800" kern="1200" dirty="0"/>
              <a:t>	I have never done well at depending on others, so relying on a group was very difficult at first. I didn't know what to expect but overall, it has turned out well in my opinion. My team excelled at working within the project structure provided by claiming tasks, offering opinions and delivering work on time, and it made the process a lot less stressful in the end due to distribution of work.</a:t>
            </a:r>
          </a:p>
          <a:p>
            <a:pPr algn="ctr"/>
            <a:endParaRPr lang="en-US" dirty="0"/>
          </a:p>
        </p:txBody>
      </p:sp>
      <p:sp>
        <p:nvSpPr>
          <p:cNvPr id="4" name="Slide Number Placeholder 3">
            <a:extLst>
              <a:ext uri="{FF2B5EF4-FFF2-40B4-BE49-F238E27FC236}">
                <a16:creationId xmlns:a16="http://schemas.microsoft.com/office/drawing/2014/main" id="{C2AD0862-B2FA-1FA9-4D81-C7778BE908EB}"/>
              </a:ext>
            </a:extLst>
          </p:cNvPr>
          <p:cNvSpPr>
            <a:spLocks noGrp="1"/>
          </p:cNvSpPr>
          <p:nvPr>
            <p:ph type="sldNum" sz="quarter" idx="4"/>
          </p:nvPr>
        </p:nvSpPr>
        <p:spPr/>
        <p:txBody>
          <a:bodyPr/>
          <a:lstStyle/>
          <a:p>
            <a:fld id="{C3DB2ADC-AF19-4574-8C10-79B5B04FCA27}" type="slidenum">
              <a:rPr lang="en-US" smtClean="0"/>
              <a:pPr/>
              <a:t>20</a:t>
            </a:fld>
            <a:endParaRPr lang="en-US" dirty="0"/>
          </a:p>
        </p:txBody>
      </p:sp>
      <p:sp>
        <p:nvSpPr>
          <p:cNvPr id="14" name="Cloud 13">
            <a:extLst>
              <a:ext uri="{FF2B5EF4-FFF2-40B4-BE49-F238E27FC236}">
                <a16:creationId xmlns:a16="http://schemas.microsoft.com/office/drawing/2014/main" id="{28DE613F-74BF-3471-6806-378AC7C72215}"/>
              </a:ext>
            </a:extLst>
          </p:cNvPr>
          <p:cNvSpPr/>
          <p:nvPr/>
        </p:nvSpPr>
        <p:spPr>
          <a:xfrm>
            <a:off x="325753" y="4822371"/>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Jaci</a:t>
            </a:r>
          </a:p>
        </p:txBody>
      </p:sp>
    </p:spTree>
    <p:extLst>
      <p:ext uri="{BB962C8B-B14F-4D97-AF65-F5344CB8AC3E}">
        <p14:creationId xmlns:p14="http://schemas.microsoft.com/office/powerpoint/2010/main" val="1406458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EF8A2-76EC-8AC8-D182-F5F6C30D49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B3DD47-900D-2D79-2821-E380315F3570}"/>
              </a:ext>
            </a:extLst>
          </p:cNvPr>
          <p:cNvSpPr>
            <a:spLocks noGrp="1"/>
          </p:cNvSpPr>
          <p:nvPr>
            <p:ph type="sldNum" sz="quarter" idx="4"/>
          </p:nvPr>
        </p:nvSpPr>
        <p:spPr/>
        <p:txBody>
          <a:bodyPr/>
          <a:lstStyle/>
          <a:p>
            <a:fld id="{C3DB2ADC-AF19-4574-8C10-79B5B04FCA27}" type="slidenum">
              <a:rPr lang="en-US" smtClean="0"/>
              <a:pPr/>
              <a:t>21</a:t>
            </a:fld>
            <a:endParaRPr lang="en-US" dirty="0"/>
          </a:p>
        </p:txBody>
      </p:sp>
      <p:sp>
        <p:nvSpPr>
          <p:cNvPr id="5" name="Thought Bubble: Cloud 4">
            <a:extLst>
              <a:ext uri="{FF2B5EF4-FFF2-40B4-BE49-F238E27FC236}">
                <a16:creationId xmlns:a16="http://schemas.microsoft.com/office/drawing/2014/main" id="{73C4D9CD-81CF-D119-F645-534B0455D07F}"/>
              </a:ext>
            </a:extLst>
          </p:cNvPr>
          <p:cNvSpPr/>
          <p:nvPr/>
        </p:nvSpPr>
        <p:spPr>
          <a:xfrm>
            <a:off x="100624" y="1132117"/>
            <a:ext cx="11385441" cy="4778829"/>
          </a:xfrm>
          <a:prstGeom prst="cloudCallout">
            <a:avLst>
              <a:gd name="adj1" fmla="val 42267"/>
              <a:gd name="adj2" fmla="val -42635"/>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pPr lvl="1" algn="ctr"/>
            <a:r>
              <a:rPr lang="en-US" dirty="0"/>
              <a:t>	Working in a team environment is critical as the majority of development careers will involve this business culture. The team experience on this project has allowed me to learn quite a bit in regard to effectively working together, meeting deadlines, overcoming hurdles, as well as the importance foundational leadership in a group setting. Effective communication is key as it maintains the structure of the project and ensures that everyone’s work is consistent and on schedule. Another lesson learned is how effective communication and realistic expectations for the project work in tandem. The output must be obtainable based on a realistic time schedule, otherwise it can create an unpleasant result due to the bar being set too high.</a:t>
            </a:r>
          </a:p>
          <a:p>
            <a:pPr algn="ctr"/>
            <a:endParaRPr lang="en-US" dirty="0"/>
          </a:p>
        </p:txBody>
      </p:sp>
      <p:sp>
        <p:nvSpPr>
          <p:cNvPr id="2" name="Title 1">
            <a:extLst>
              <a:ext uri="{FF2B5EF4-FFF2-40B4-BE49-F238E27FC236}">
                <a16:creationId xmlns:a16="http://schemas.microsoft.com/office/drawing/2014/main" id="{606AFE81-841F-9F35-665B-B92A89FCAD6C}"/>
              </a:ext>
            </a:extLst>
          </p:cNvPr>
          <p:cNvSpPr>
            <a:spLocks noGrp="1"/>
          </p:cNvSpPr>
          <p:nvPr>
            <p:ph type="title"/>
          </p:nvPr>
        </p:nvSpPr>
        <p:spPr>
          <a:xfrm>
            <a:off x="283028" y="723900"/>
            <a:ext cx="6204857" cy="1997529"/>
          </a:xfrm>
        </p:spPr>
        <p:txBody>
          <a:bodyPr/>
          <a:lstStyle/>
          <a:p>
            <a:r>
              <a:rPr lang="en-US" dirty="0"/>
              <a:t>Lessons learned by the team: </a:t>
            </a:r>
          </a:p>
        </p:txBody>
      </p:sp>
      <p:sp>
        <p:nvSpPr>
          <p:cNvPr id="6" name="Cloud 5">
            <a:extLst>
              <a:ext uri="{FF2B5EF4-FFF2-40B4-BE49-F238E27FC236}">
                <a16:creationId xmlns:a16="http://schemas.microsoft.com/office/drawing/2014/main" id="{2F3DCAC3-AAEF-37D4-D6C1-F975F301853B}"/>
              </a:ext>
            </a:extLst>
          </p:cNvPr>
          <p:cNvSpPr/>
          <p:nvPr/>
        </p:nvSpPr>
        <p:spPr>
          <a:xfrm>
            <a:off x="10625476" y="768989"/>
            <a:ext cx="1283496" cy="103414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Jon</a:t>
            </a:r>
          </a:p>
        </p:txBody>
      </p:sp>
    </p:spTree>
    <p:extLst>
      <p:ext uri="{BB962C8B-B14F-4D97-AF65-F5344CB8AC3E}">
        <p14:creationId xmlns:p14="http://schemas.microsoft.com/office/powerpoint/2010/main" val="224415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1CD4-4036-B7F5-ABAF-F4677258F42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E0F629-D275-EA15-896F-481CE9546251}"/>
              </a:ext>
            </a:extLst>
          </p:cNvPr>
          <p:cNvSpPr>
            <a:spLocks noGrp="1"/>
          </p:cNvSpPr>
          <p:nvPr>
            <p:ph type="sldNum" sz="quarter" idx="4"/>
          </p:nvPr>
        </p:nvSpPr>
        <p:spPr/>
        <p:txBody>
          <a:bodyPr/>
          <a:lstStyle/>
          <a:p>
            <a:fld id="{C3DB2ADC-AF19-4574-8C10-79B5B04FCA27}" type="slidenum">
              <a:rPr lang="en-US" smtClean="0"/>
              <a:pPr/>
              <a:t>22</a:t>
            </a:fld>
            <a:endParaRPr lang="en-US" dirty="0"/>
          </a:p>
        </p:txBody>
      </p:sp>
      <p:sp>
        <p:nvSpPr>
          <p:cNvPr id="3" name="Thought Bubble: Cloud 2">
            <a:extLst>
              <a:ext uri="{FF2B5EF4-FFF2-40B4-BE49-F238E27FC236}">
                <a16:creationId xmlns:a16="http://schemas.microsoft.com/office/drawing/2014/main" id="{0AE602F8-4842-15BD-9087-F94623F96A68}"/>
              </a:ext>
            </a:extLst>
          </p:cNvPr>
          <p:cNvSpPr/>
          <p:nvPr/>
        </p:nvSpPr>
        <p:spPr>
          <a:xfrm>
            <a:off x="129540" y="1010822"/>
            <a:ext cx="11932920" cy="4836356"/>
          </a:xfrm>
          <a:prstGeom prst="cloudCallout">
            <a:avLst>
              <a:gd name="adj1" fmla="val -42481"/>
              <a:gd name="adj2" fmla="val 48556"/>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u="sng" dirty="0"/>
              <a:t>Software setup </a:t>
            </a:r>
            <a:r>
              <a:rPr lang="en-US" dirty="0"/>
              <a:t>- ran into different issues with eclipse not running the pages properly or giving errors only on certain pages. Found that Tomcat Admin Port in eclipse was conflicting with other ports preventing pages from executing. </a:t>
            </a:r>
            <a:r>
              <a:rPr lang="en-US" u="sng" dirty="0"/>
              <a:t>Time management </a:t>
            </a:r>
            <a:r>
              <a:rPr lang="en-US" dirty="0"/>
              <a:t>- full time work and school can really be a pain close to the holiday season. I really have to plan out my week so I can get items and tasks complete, and even create backup plans based on getting called back into work which causes disruptions in my school work. </a:t>
            </a:r>
            <a:r>
              <a:rPr lang="en-US" u="sng" dirty="0"/>
              <a:t>Collaboration</a:t>
            </a:r>
            <a:r>
              <a:rPr lang="en-US" dirty="0"/>
              <a:t> - not necessarily a lesson learned, but learning very early on that using Discord is a lot easier to communicate than through a discussion board on the school website. Discord gives more real time help and support, along with being able to get on calls and screen share to work through problem solving was a big help.</a:t>
            </a:r>
          </a:p>
        </p:txBody>
      </p:sp>
      <p:sp>
        <p:nvSpPr>
          <p:cNvPr id="2" name="Title 1">
            <a:extLst>
              <a:ext uri="{FF2B5EF4-FFF2-40B4-BE49-F238E27FC236}">
                <a16:creationId xmlns:a16="http://schemas.microsoft.com/office/drawing/2014/main" id="{866A4146-3619-9855-98FE-9117A5F0F42F}"/>
              </a:ext>
            </a:extLst>
          </p:cNvPr>
          <p:cNvSpPr>
            <a:spLocks noGrp="1"/>
          </p:cNvSpPr>
          <p:nvPr>
            <p:ph type="title"/>
          </p:nvPr>
        </p:nvSpPr>
        <p:spPr>
          <a:xfrm>
            <a:off x="705934" y="723900"/>
            <a:ext cx="6456866" cy="5316415"/>
          </a:xfrm>
        </p:spPr>
        <p:txBody>
          <a:bodyPr/>
          <a:lstStyle/>
          <a:p>
            <a:r>
              <a:rPr lang="en-US" dirty="0"/>
              <a:t>Lessons learned by the team: </a:t>
            </a:r>
          </a:p>
        </p:txBody>
      </p:sp>
      <p:sp>
        <p:nvSpPr>
          <p:cNvPr id="5" name="Cloud 4">
            <a:extLst>
              <a:ext uri="{FF2B5EF4-FFF2-40B4-BE49-F238E27FC236}">
                <a16:creationId xmlns:a16="http://schemas.microsoft.com/office/drawing/2014/main" id="{E765C33A-84D1-DBA6-DCD6-D6D0BE5787AE}"/>
              </a:ext>
            </a:extLst>
          </p:cNvPr>
          <p:cNvSpPr/>
          <p:nvPr/>
        </p:nvSpPr>
        <p:spPr>
          <a:xfrm>
            <a:off x="129540" y="5737860"/>
            <a:ext cx="1584960" cy="994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Austin</a:t>
            </a:r>
          </a:p>
        </p:txBody>
      </p:sp>
    </p:spTree>
    <p:extLst>
      <p:ext uri="{BB962C8B-B14F-4D97-AF65-F5344CB8AC3E}">
        <p14:creationId xmlns:p14="http://schemas.microsoft.com/office/powerpoint/2010/main" val="1666766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p:txBody>
          <a:bodyPr/>
          <a:lstStyle/>
          <a:p>
            <a:r>
              <a:rPr lang="en-US" dirty="0"/>
              <a:t>Link our git hub?</a:t>
            </a:r>
            <a:br>
              <a:rPr lang="en-US" dirty="0"/>
            </a:br>
            <a:r>
              <a:rPr lang="en-US" dirty="0"/>
              <a:t>And idk</a:t>
            </a:r>
          </a:p>
        </p:txBody>
      </p:sp>
    </p:spTree>
    <p:extLst>
      <p:ext uri="{BB962C8B-B14F-4D97-AF65-F5344CB8AC3E}">
        <p14:creationId xmlns:p14="http://schemas.microsoft.com/office/powerpoint/2010/main" val="17168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19EF34C-5622-413F-9C9F-AC937E306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49954-3C0C-48B7-9BE6-9B32C39D04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Placeholder 16" descr="Logs Stacked ">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28326" b="33548"/>
          <a:stretch/>
        </p:blipFill>
        <p:spPr>
          <a:xfrm>
            <a:off x="800100" y="3048000"/>
            <a:ext cx="5133990" cy="2737551"/>
          </a:xfrm>
          <a:prstGeom prst="rect">
            <a:avLst/>
          </a:prstGeom>
        </p:spPr>
      </p:pic>
      <p:pic>
        <p:nvPicPr>
          <p:cNvPr id="4" name="Picture 3" descr="A house on a hill by the ocean&#10;&#10;Description automatically generated">
            <a:extLst>
              <a:ext uri="{FF2B5EF4-FFF2-40B4-BE49-F238E27FC236}">
                <a16:creationId xmlns:a16="http://schemas.microsoft.com/office/drawing/2014/main" id="{F2B4EFCF-AF99-E986-2E66-C484AB13FBCB}"/>
              </a:ext>
            </a:extLst>
          </p:cNvPr>
          <p:cNvPicPr>
            <a:picLocks noChangeAspect="1"/>
          </p:cNvPicPr>
          <p:nvPr/>
        </p:nvPicPr>
        <p:blipFill>
          <a:blip r:embed="rId4"/>
          <a:srcRect t="20563" r="2" b="2"/>
          <a:stretch/>
        </p:blipFill>
        <p:spPr>
          <a:xfrm>
            <a:off x="6209622" y="3048000"/>
            <a:ext cx="5182278" cy="2737551"/>
          </a:xfrm>
          <a:prstGeom prst="rect">
            <a:avLst/>
          </a:prstGeom>
        </p:spPr>
      </p:pic>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704088" y="904729"/>
            <a:ext cx="4206240" cy="1821525"/>
          </a:xfrm>
        </p:spPr>
        <p:txBody>
          <a:bodyPr vert="horz" lIns="91440" tIns="45720" rIns="91440" bIns="45720" rtlCol="0" anchor="t">
            <a:normAutofit/>
          </a:bodyPr>
          <a:lstStyle/>
          <a:p>
            <a:r>
              <a:rPr lang="en-US" sz="4000"/>
              <a:t>Design process</a:t>
            </a:r>
          </a:p>
        </p:txBody>
      </p:sp>
      <p:sp>
        <p:nvSpPr>
          <p:cNvPr id="2" name="TextBox 1">
            <a:extLst>
              <a:ext uri="{FF2B5EF4-FFF2-40B4-BE49-F238E27FC236}">
                <a16:creationId xmlns:a16="http://schemas.microsoft.com/office/drawing/2014/main" id="{71F98B05-02D8-455F-2AF7-F4DFF42616CD}"/>
              </a:ext>
            </a:extLst>
          </p:cNvPr>
          <p:cNvSpPr txBox="1"/>
          <p:nvPr/>
        </p:nvSpPr>
        <p:spPr>
          <a:xfrm>
            <a:off x="5133974" y="952368"/>
            <a:ext cx="6418727" cy="1773893"/>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a:t>While building a website to represent Moffat Bay Lodge, we considered the surrounding area carefully. We wanted to bring to life the spirit of the experience here on Joviesda Island. </a:t>
            </a:r>
          </a:p>
        </p:txBody>
      </p:sp>
    </p:spTree>
    <p:extLst>
      <p:ext uri="{BB962C8B-B14F-4D97-AF65-F5344CB8AC3E}">
        <p14:creationId xmlns:p14="http://schemas.microsoft.com/office/powerpoint/2010/main" val="323153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7215483-AD0C-4E00-BF87-04C4DA6AC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F9F470-C7B7-4B96-90CD-6D53EA0200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DD8D81D-5512-17B6-DD02-611D71654E45}"/>
              </a:ext>
            </a:extLst>
          </p:cNvPr>
          <p:cNvPicPr>
            <a:picLocks noChangeAspect="1"/>
          </p:cNvPicPr>
          <p:nvPr/>
        </p:nvPicPr>
        <p:blipFill>
          <a:blip r:embed="rId2"/>
          <a:srcRect t="1647" b="1647"/>
          <a:stretch/>
        </p:blipFill>
        <p:spPr>
          <a:xfrm>
            <a:off x="-2" y="2657893"/>
            <a:ext cx="6107959" cy="4200106"/>
          </a:xfrm>
          <a:prstGeom prst="rect">
            <a:avLst/>
          </a:prstGeom>
        </p:spPr>
      </p:pic>
      <p:pic>
        <p:nvPicPr>
          <p:cNvPr id="3" name="Picture Placeholder 2" descr="A screenshot of a computer&#10;&#10;Description automatically generated">
            <a:extLst>
              <a:ext uri="{FF2B5EF4-FFF2-40B4-BE49-F238E27FC236}">
                <a16:creationId xmlns:a16="http://schemas.microsoft.com/office/drawing/2014/main" id="{5D8948B6-8C67-F6E1-DDC1-0E0FB78A5655}"/>
              </a:ext>
            </a:extLst>
          </p:cNvPr>
          <p:cNvPicPr>
            <a:picLocks noGrp="1" noChangeAspect="1"/>
          </p:cNvPicPr>
          <p:nvPr>
            <p:ph type="pic" sz="quarter" idx="10"/>
          </p:nvPr>
        </p:nvPicPr>
        <p:blipFill>
          <a:blip r:embed="rId3"/>
          <a:srcRect t="6555" r="-1" b="11747"/>
          <a:stretch/>
        </p:blipFill>
        <p:spPr>
          <a:xfrm>
            <a:off x="6107958" y="2657893"/>
            <a:ext cx="6084042" cy="4200106"/>
          </a:xfrm>
          <a:prstGeom prst="rect">
            <a:avLst/>
          </a:prstGeom>
        </p:spPr>
      </p:pic>
      <p:sp>
        <p:nvSpPr>
          <p:cNvPr id="4" name="Title 3">
            <a:extLst>
              <a:ext uri="{FF2B5EF4-FFF2-40B4-BE49-F238E27FC236}">
                <a16:creationId xmlns:a16="http://schemas.microsoft.com/office/drawing/2014/main" id="{5E73AA60-1D5D-5384-7EA7-7E2A21243B3C}"/>
              </a:ext>
            </a:extLst>
          </p:cNvPr>
          <p:cNvSpPr>
            <a:spLocks noGrp="1"/>
          </p:cNvSpPr>
          <p:nvPr>
            <p:ph type="title"/>
          </p:nvPr>
        </p:nvSpPr>
        <p:spPr>
          <a:xfrm>
            <a:off x="704088" y="902669"/>
            <a:ext cx="10848975" cy="743371"/>
          </a:xfrm>
        </p:spPr>
        <p:txBody>
          <a:bodyPr vert="horz" lIns="91440" tIns="45720" rIns="91440" bIns="45720" rtlCol="0" anchor="t">
            <a:normAutofit/>
          </a:bodyPr>
          <a:lstStyle/>
          <a:p>
            <a:r>
              <a:rPr lang="en-US" sz="4000" dirty="0"/>
              <a:t>Rough prototypes</a:t>
            </a:r>
          </a:p>
        </p:txBody>
      </p:sp>
      <p:sp>
        <p:nvSpPr>
          <p:cNvPr id="8" name="TextBox 7">
            <a:extLst>
              <a:ext uri="{FF2B5EF4-FFF2-40B4-BE49-F238E27FC236}">
                <a16:creationId xmlns:a16="http://schemas.microsoft.com/office/drawing/2014/main" id="{42563AB7-124D-D1C4-63A4-3A6D6352E275}"/>
              </a:ext>
            </a:extLst>
          </p:cNvPr>
          <p:cNvSpPr txBox="1"/>
          <p:nvPr/>
        </p:nvSpPr>
        <p:spPr>
          <a:xfrm>
            <a:off x="800099" y="1626571"/>
            <a:ext cx="10105793" cy="646331"/>
          </a:xfrm>
          <a:prstGeom prst="rect">
            <a:avLst/>
          </a:prstGeom>
          <a:noFill/>
        </p:spPr>
        <p:txBody>
          <a:bodyPr wrap="square" rtlCol="0">
            <a:spAutoFit/>
          </a:bodyPr>
          <a:lstStyle/>
          <a:p>
            <a:r>
              <a:rPr lang="en-US" dirty="0"/>
              <a:t>Initially, our designs were very basic. We naturally aligned to having contrast for text and menu bars. The goal was to have a mental image to hold while coding, and a way to see the requirements visually. </a:t>
            </a:r>
          </a:p>
        </p:txBody>
      </p:sp>
    </p:spTree>
    <p:extLst>
      <p:ext uri="{BB962C8B-B14F-4D97-AF65-F5344CB8AC3E}">
        <p14:creationId xmlns:p14="http://schemas.microsoft.com/office/powerpoint/2010/main" val="38620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ntact us&#10;&#10;Description automatically generated">
            <a:extLst>
              <a:ext uri="{FF2B5EF4-FFF2-40B4-BE49-F238E27FC236}">
                <a16:creationId xmlns:a16="http://schemas.microsoft.com/office/drawing/2014/main" id="{41E490FF-76D5-C07B-8624-83C4A9DBBC3A}"/>
              </a:ext>
            </a:extLst>
          </p:cNvPr>
          <p:cNvPicPr>
            <a:picLocks noChangeAspect="1"/>
          </p:cNvPicPr>
          <p:nvPr/>
        </p:nvPicPr>
        <p:blipFill>
          <a:blip r:embed="rId3"/>
          <a:srcRect r="13922" b="-1"/>
          <a:stretch/>
        </p:blipFill>
        <p:spPr>
          <a:xfrm>
            <a:off x="6312488" y="232810"/>
            <a:ext cx="5242186" cy="4339190"/>
          </a:xfrm>
          <a:prstGeom prst="rect">
            <a:avLst/>
          </a:prstGeom>
        </p:spPr>
      </p:pic>
      <p:pic>
        <p:nvPicPr>
          <p:cNvPr id="5" name="Picture 4" descr="A screenshot of a contact form&#10;&#10;Description automatically generated">
            <a:extLst>
              <a:ext uri="{FF2B5EF4-FFF2-40B4-BE49-F238E27FC236}">
                <a16:creationId xmlns:a16="http://schemas.microsoft.com/office/drawing/2014/main" id="{B619A055-8123-103F-AC03-97866318C8C1}"/>
              </a:ext>
            </a:extLst>
          </p:cNvPr>
          <p:cNvPicPr>
            <a:picLocks noChangeAspect="1"/>
          </p:cNvPicPr>
          <p:nvPr/>
        </p:nvPicPr>
        <p:blipFill>
          <a:blip r:embed="rId4"/>
          <a:srcRect l="453" r="37473" b="3"/>
          <a:stretch/>
        </p:blipFill>
        <p:spPr>
          <a:xfrm>
            <a:off x="513049" y="1948405"/>
            <a:ext cx="5687700" cy="4581239"/>
          </a:xfrm>
          <a:prstGeom prst="rect">
            <a:avLst/>
          </a:prstGeom>
        </p:spPr>
      </p:pic>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6838075" y="4573621"/>
            <a:ext cx="4828338" cy="1883543"/>
          </a:xfrm>
        </p:spPr>
        <p:txBody>
          <a:bodyPr vert="horz" lIns="91440" tIns="45720" rIns="91440" bIns="45720" rtlCol="0" anchor="ctr">
            <a:normAutofit/>
          </a:bodyPr>
          <a:lstStyle/>
          <a:p>
            <a:r>
              <a:rPr lang="en-US" sz="1800" dirty="0"/>
              <a:t>Some of the designs evolved as we settled on a cohesive style. Representing consistency was often highlighted to increase customer trust.</a:t>
            </a:r>
          </a:p>
        </p:txBody>
      </p: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685799" y="920306"/>
            <a:ext cx="5775587" cy="3651694"/>
          </a:xfrm>
        </p:spPr>
        <p:txBody>
          <a:bodyPr vert="horz" lIns="91440" tIns="45720" rIns="91440" bIns="45720" rtlCol="0" anchor="t">
            <a:normAutofit/>
          </a:bodyPr>
          <a:lstStyle/>
          <a:p>
            <a:r>
              <a:rPr lang="en-US" sz="4000" dirty="0"/>
              <a:t>Prototypes in action:</a:t>
            </a:r>
          </a:p>
        </p:txBody>
      </p:sp>
    </p:spTree>
    <p:extLst>
      <p:ext uri="{BB962C8B-B14F-4D97-AF65-F5344CB8AC3E}">
        <p14:creationId xmlns:p14="http://schemas.microsoft.com/office/powerpoint/2010/main" val="28413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7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ERD AND TESTING</a:t>
            </a:r>
          </a:p>
        </p:txBody>
      </p:sp>
      <p:pic>
        <p:nvPicPr>
          <p:cNvPr id="5" name="Content Placeholder 4" descr="A screenshot of a computer&#10;&#10;Description automatically generated">
            <a:extLst>
              <a:ext uri="{FF2B5EF4-FFF2-40B4-BE49-F238E27FC236}">
                <a16:creationId xmlns:a16="http://schemas.microsoft.com/office/drawing/2014/main" id="{E44C3514-DED8-D141-2DC0-4F54B64C364A}"/>
              </a:ext>
            </a:extLst>
          </p:cNvPr>
          <p:cNvPicPr>
            <a:picLocks noGrp="1" noChangeAspect="1"/>
          </p:cNvPicPr>
          <p:nvPr>
            <p:ph sz="quarter" idx="10"/>
          </p:nvPr>
        </p:nvPicPr>
        <p:blipFill>
          <a:blip r:embed="rId3"/>
          <a:stretch>
            <a:fillRect/>
          </a:stretch>
        </p:blipFill>
        <p:spPr>
          <a:xfrm>
            <a:off x="734592" y="2492699"/>
            <a:ext cx="7626742" cy="3587934"/>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6</a:t>
            </a:fld>
            <a:endParaRPr lang="en-US" dirty="0"/>
          </a:p>
        </p:txBody>
      </p:sp>
      <p:pic>
        <p:nvPicPr>
          <p:cNvPr id="4" name="Picture 3">
            <a:extLst>
              <a:ext uri="{FF2B5EF4-FFF2-40B4-BE49-F238E27FC236}">
                <a16:creationId xmlns:a16="http://schemas.microsoft.com/office/drawing/2014/main" id="{12F47842-5A29-87E7-9E26-39A977161E9A}"/>
              </a:ext>
            </a:extLst>
          </p:cNvPr>
          <p:cNvPicPr>
            <a:picLocks noChangeAspect="1"/>
          </p:cNvPicPr>
          <p:nvPr/>
        </p:nvPicPr>
        <p:blipFill>
          <a:blip r:embed="rId4"/>
          <a:stretch>
            <a:fillRect/>
          </a:stretch>
        </p:blipFill>
        <p:spPr>
          <a:xfrm>
            <a:off x="8744287" y="976997"/>
            <a:ext cx="2847079" cy="4986960"/>
          </a:xfrm>
          <a:prstGeom prst="rect">
            <a:avLst/>
          </a:prstGeom>
        </p:spPr>
      </p:pic>
      <p:sp>
        <p:nvSpPr>
          <p:cNvPr id="6" name="TextBox 5">
            <a:extLst>
              <a:ext uri="{FF2B5EF4-FFF2-40B4-BE49-F238E27FC236}">
                <a16:creationId xmlns:a16="http://schemas.microsoft.com/office/drawing/2014/main" id="{9680BE3B-B9D0-9FA9-F9DF-20A3119E0900}"/>
              </a:ext>
            </a:extLst>
          </p:cNvPr>
          <p:cNvSpPr txBox="1"/>
          <p:nvPr/>
        </p:nvSpPr>
        <p:spPr>
          <a:xfrm>
            <a:off x="914400" y="1596989"/>
            <a:ext cx="7315200" cy="923330"/>
          </a:xfrm>
          <a:prstGeom prst="rect">
            <a:avLst/>
          </a:prstGeom>
          <a:noFill/>
        </p:spPr>
        <p:txBody>
          <a:bodyPr wrap="square" rtlCol="0">
            <a:spAutoFit/>
          </a:bodyPr>
          <a:lstStyle/>
          <a:p>
            <a:r>
              <a:rPr lang="en-US" dirty="0"/>
              <a:t>Our design initially only included customer data and reservations. As we began working, we soon realized we had overlooked storing the messages from the contact page. However, </a:t>
            </a:r>
          </a:p>
        </p:txBody>
      </p:sp>
    </p:spTree>
    <p:extLst>
      <p:ext uri="{BB962C8B-B14F-4D97-AF65-F5344CB8AC3E}">
        <p14:creationId xmlns:p14="http://schemas.microsoft.com/office/powerpoint/2010/main" val="144347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p:txBody>
          <a:bodyPr/>
          <a:lstStyle/>
          <a:p>
            <a:r>
              <a:rPr lang="en-US" dirty="0"/>
              <a:t>More testing</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p:txBody>
          <a:bodyPr/>
          <a:lstStyle/>
          <a:p>
            <a:r>
              <a:rPr lang="en-US" noProof="1"/>
              <a:t>Highlight feedback/errors</a:t>
            </a:r>
          </a:p>
          <a:p>
            <a:r>
              <a:rPr lang="en-US" noProof="1"/>
              <a:t>“links to attractions”</a:t>
            </a:r>
          </a:p>
          <a:p>
            <a:endParaRPr lang="en-US" noProof="1"/>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p:pic>
    </p:spTree>
    <p:extLst>
      <p:ext uri="{BB962C8B-B14F-4D97-AF65-F5344CB8AC3E}">
        <p14:creationId xmlns:p14="http://schemas.microsoft.com/office/powerpoint/2010/main" val="20986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734591" y="976997"/>
            <a:ext cx="11034713" cy="1188227"/>
          </a:xfrm>
        </p:spPr>
        <p:txBody>
          <a:bodyPr/>
          <a:lstStyle/>
          <a:p>
            <a:r>
              <a:rPr lang="en-US" dirty="0"/>
              <a:t>Probably more testing</a:t>
            </a:r>
          </a:p>
        </p:txBody>
      </p:sp>
      <p:sp>
        <p:nvSpPr>
          <p:cNvPr id="4" name="Content Placeholder 3">
            <a:extLst>
              <a:ext uri="{FF2B5EF4-FFF2-40B4-BE49-F238E27FC236}">
                <a16:creationId xmlns:a16="http://schemas.microsoft.com/office/drawing/2014/main" id="{85DD9D89-0B97-5577-308E-9F320E5DC495}"/>
              </a:ext>
            </a:extLst>
          </p:cNvPr>
          <p:cNvSpPr>
            <a:spLocks noGrp="1"/>
          </p:cNvSpPr>
          <p:nvPr>
            <p:ph sz="quarter" idx="10"/>
          </p:nvPr>
        </p:nvSpPr>
        <p:spPr/>
        <p:txBody>
          <a:bodyPr/>
          <a:lstStyle/>
          <a:p>
            <a:r>
              <a:rPr lang="en-US" noProof="1"/>
              <a:t>Add images and one – two sentences explaining test thought and outcome</a:t>
            </a:r>
          </a:p>
        </p:txBody>
      </p:sp>
      <p:sp>
        <p:nvSpPr>
          <p:cNvPr id="8" name="Content Placeholder 7">
            <a:extLst>
              <a:ext uri="{FF2B5EF4-FFF2-40B4-BE49-F238E27FC236}">
                <a16:creationId xmlns:a16="http://schemas.microsoft.com/office/drawing/2014/main" id="{A021E0D1-93E4-278F-190D-F92AD1861694}"/>
              </a:ext>
            </a:extLst>
          </p:cNvPr>
          <p:cNvSpPr>
            <a:spLocks noGrp="1"/>
          </p:cNvSpPr>
          <p:nvPr>
            <p:ph sz="quarter" idx="11"/>
          </p:nvPr>
        </p:nvSpPr>
        <p:spPr/>
        <p:txBody>
          <a:bodyPr/>
          <a:lstStyle/>
          <a:p>
            <a:r>
              <a:rPr lang="en-US" noProof="1"/>
              <a:t>Add pics of success and failure if possible</a:t>
            </a:r>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p:txBody>
          <a:bodyPr/>
          <a:lstStyle/>
          <a:p>
            <a:fld id="{C3DB2ADC-AF19-4574-8C10-79B5B04FCA27}" type="slidenum">
              <a:rPr lang="en-US" smtClean="0"/>
              <a:pPr/>
              <a:t>8</a:t>
            </a:fld>
            <a:endParaRPr lang="en-US" dirty="0"/>
          </a:p>
        </p:txBody>
      </p:sp>
    </p:spTree>
    <p:extLst>
      <p:ext uri="{BB962C8B-B14F-4D97-AF65-F5344CB8AC3E}">
        <p14:creationId xmlns:p14="http://schemas.microsoft.com/office/powerpoint/2010/main" val="265619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9AB6-BBA7-522E-1BE5-4F99FBCB3D4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8C5517C-7EBE-5623-2AC7-248AC383FAFD}"/>
              </a:ext>
            </a:extLst>
          </p:cNvPr>
          <p:cNvSpPr>
            <a:spLocks noGrp="1"/>
          </p:cNvSpPr>
          <p:nvPr>
            <p:ph type="title"/>
          </p:nvPr>
        </p:nvSpPr>
        <p:spPr/>
        <p:txBody>
          <a:bodyPr/>
          <a:lstStyle/>
          <a:p>
            <a:r>
              <a:rPr lang="en-US" dirty="0"/>
              <a:t>Screen captures of site</a:t>
            </a:r>
          </a:p>
        </p:txBody>
      </p:sp>
      <p:pic>
        <p:nvPicPr>
          <p:cNvPr id="5" name="Picture Placeholder 16" descr="Green forest with trees and roots above ground">
            <a:extLst>
              <a:ext uri="{FF2B5EF4-FFF2-40B4-BE49-F238E27FC236}">
                <a16:creationId xmlns:a16="http://schemas.microsoft.com/office/drawing/2014/main" id="{E1A4FF0F-2380-90E9-13D6-AD34BB500A0E}"/>
              </a:ext>
            </a:extLst>
          </p:cNvPr>
          <p:cNvPicPr>
            <a:picLocks noGrp="1" noChangeAspect="1"/>
          </p:cNvPicPr>
          <p:nvPr>
            <p:ph type="pic" sz="quarter" idx="13"/>
          </p:nvPr>
        </p:nvPicPr>
        <p:blipFill>
          <a:blip r:embed="rId3"/>
          <a:srcRect l="26285" r="26285"/>
          <a:stretch/>
        </p:blipFill>
        <p:spPr/>
      </p:pic>
    </p:spTree>
    <p:extLst>
      <p:ext uri="{BB962C8B-B14F-4D97-AF65-F5344CB8AC3E}">
        <p14:creationId xmlns:p14="http://schemas.microsoft.com/office/powerpoint/2010/main" val="93816541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2.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{22EAF9E4-A47F-44B7-BCAF-0CDB49356704}tf67498733_win32</Template>
  <TotalTime>150</TotalTime>
  <Words>1059</Words>
  <Application>Microsoft Office PowerPoint</Application>
  <PresentationFormat>Widescreen</PresentationFormat>
  <Paragraphs>104</Paragraphs>
  <Slides>23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Calisto MT</vt:lpstr>
      <vt:lpstr>Univers Condensed</vt:lpstr>
      <vt:lpstr>ChronicleVTI</vt:lpstr>
      <vt:lpstr>Moffat Bay Lodge </vt:lpstr>
      <vt:lpstr>About the team</vt:lpstr>
      <vt:lpstr>Design process</vt:lpstr>
      <vt:lpstr>Rough prototypes</vt:lpstr>
      <vt:lpstr>Prototypes in action:</vt:lpstr>
      <vt:lpstr>ERD AND TESTING</vt:lpstr>
      <vt:lpstr>More testing</vt:lpstr>
      <vt:lpstr>Probably more testing</vt:lpstr>
      <vt:lpstr>Screen captures of site</vt:lpstr>
      <vt:lpstr>Landing page</vt:lpstr>
      <vt:lpstr>About us page</vt:lpstr>
      <vt:lpstr>Contact us page</vt:lpstr>
      <vt:lpstr>Attractions page</vt:lpstr>
      <vt:lpstr>Registration page</vt:lpstr>
      <vt:lpstr>login page</vt:lpstr>
      <vt:lpstr>reservation page</vt:lpstr>
      <vt:lpstr>Lookup Reservation &amp; summary page</vt:lpstr>
      <vt:lpstr>Favorite features</vt:lpstr>
      <vt:lpstr>Lessons Learned</vt:lpstr>
      <vt:lpstr>Lessons learned by the team: </vt:lpstr>
      <vt:lpstr>Lessons learned by the team: </vt:lpstr>
      <vt:lpstr>Lessons learned by the team: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Jaci Brown</dc:creator>
  <cp:lastModifiedBy>Jaci Brown</cp:lastModifiedBy>
  <cp:revision>8</cp:revision>
  <dcterms:created xsi:type="dcterms:W3CDTF">2024-12-12T17:56:04Z</dcterms:created>
  <dcterms:modified xsi:type="dcterms:W3CDTF">2024-12-14T19:52:58Z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